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8" r:id="rId3"/>
    <p:sldId id="259" r:id="rId4"/>
    <p:sldId id="277" r:id="rId5"/>
    <p:sldId id="261" r:id="rId6"/>
    <p:sldId id="264" r:id="rId7"/>
    <p:sldId id="265" r:id="rId8"/>
    <p:sldId id="266" r:id="rId9"/>
    <p:sldId id="269" r:id="rId10"/>
    <p:sldId id="270" r:id="rId11"/>
    <p:sldId id="274" r:id="rId12"/>
    <p:sldId id="276" r:id="rId1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Objects="1">
      <p:cViewPr varScale="1">
        <p:scale>
          <a:sx n="106" d="100"/>
          <a:sy n="106" d="100"/>
        </p:scale>
        <p:origin x="-11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256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DC3D606D-7713-42C3-8393-85FE728D4B1D}" type="datetimeFigureOut">
              <a:rPr lang="en-US"/>
              <a:pPr/>
              <a:t>12/15/2008</a:t>
            </a:fld>
            <a:endParaRPr lang="en-US"/>
          </a:p>
        </p:txBody>
      </p:sp>
      <p:sp>
        <p:nvSpPr>
          <p:cNvPr id="2560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56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256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B4C19BA2-605C-41AC-AED1-7014B01A0A8D}"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Ro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Rot="1"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Rot="1"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Rot="1"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Ro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Ro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Ro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Ro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Ro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Ro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Ro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Ro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1C70F88-D33A-43C9-85C9-D26FB9507760}" type="datetimeFigureOut">
              <a:rPr lang="en-US"/>
              <a:pPr>
                <a:defRPr/>
              </a:pPr>
              <a:t>12/15/2008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8D02A54-2BFB-49FD-899E-4A2167FA577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503B697-B940-4367-91F2-44A19D6CAF57}" type="datetimeFigureOut">
              <a:rPr lang="en-US"/>
              <a:pPr>
                <a:defRPr/>
              </a:pPr>
              <a:t>12/15/2008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80A7A83-DA92-4A67-A156-A238B1D33D5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37D1527-5E7F-404E-AC42-D15ED177EBCA}" type="datetimeFigureOut">
              <a:rPr lang="en-US"/>
              <a:pPr>
                <a:defRPr/>
              </a:pPr>
              <a:t>12/15/2008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16B8577-B5A4-445B-B132-F71CF38A22E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3857820-B64E-4F84-8EAF-3DCBB4873101}" type="datetimeFigureOut">
              <a:rPr lang="en-US"/>
              <a:pPr>
                <a:defRPr/>
              </a:pPr>
              <a:t>12/15/2008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8EB8F0C-C114-4A2D-AFB6-922060A285A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D98F008-B755-4787-8EAF-E53594D515C2}" type="datetimeFigureOut">
              <a:rPr lang="en-US"/>
              <a:pPr>
                <a:defRPr/>
              </a:pPr>
              <a:t>12/15/2008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D530971-93FC-4E56-96DB-1CDFA76408D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F52A526-7F21-4801-9830-5F6724964E05}" type="datetimeFigureOut">
              <a:rPr lang="en-US"/>
              <a:pPr>
                <a:defRPr/>
              </a:pPr>
              <a:t>12/15/2008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4AC8AC4-9905-4789-B3CE-3EEE087A839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1E06BD2-EE51-4953-B7B5-8FAC8386ECB1}" type="datetimeFigureOut">
              <a:rPr lang="en-US"/>
              <a:pPr>
                <a:defRPr/>
              </a:pPr>
              <a:t>12/15/2008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20D54F1-1299-43E2-B20C-9C81C4BA936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84925AE-CEF1-412A-B67F-B093D326DB7B}" type="datetimeFigureOut">
              <a:rPr lang="en-US"/>
              <a:pPr>
                <a:defRPr/>
              </a:pPr>
              <a:t>12/15/2008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B35582F-552B-4640-B058-7AB7F72AE54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0C8D204-8D87-4E5C-A068-050F4ED217D3}" type="datetimeFigureOut">
              <a:rPr lang="en-US"/>
              <a:pPr>
                <a:defRPr/>
              </a:pPr>
              <a:t>12/15/2008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DC1F494-68F0-4222-93FE-E4EB5B7B6C5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5D0301E-D059-420A-8634-C5A84AFA5A71}" type="datetimeFigureOut">
              <a:rPr lang="en-US"/>
              <a:pPr>
                <a:defRPr/>
              </a:pPr>
              <a:t>12/15/2008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A54A5B1-BC27-44C4-9970-E5A684F043A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97E4853-39D6-42CA-B3B7-C66C5F0054F0}" type="datetimeFigureOut">
              <a:rPr lang="en-US"/>
              <a:pPr>
                <a:defRPr/>
              </a:pPr>
              <a:t>12/15/2008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6F5FC81-B3BC-4AF5-B926-1440ED4E441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C85F5FC-9BC6-4657-AE0B-CCFB70179AA0}" type="datetimeFigureOut">
              <a:rPr lang="en-US"/>
              <a:pPr>
                <a:defRPr/>
              </a:pPr>
              <a:t>12/15/2008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BFAFE08-7895-4375-9930-CB1DE50F6817}"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57200" rtl="0" fontAlgn="base">
        <a:spcBef>
          <a:spcPct val="0"/>
        </a:spcBef>
        <a:spcAft>
          <a:spcPct val="0"/>
        </a:spcAft>
        <a:defRPr sz="4400" kern="1200">
          <a:solidFill>
            <a:schemeClr val="tx1"/>
          </a:solidFill>
          <a:latin typeface="+mj-lt"/>
          <a:ea typeface="+mj-ea"/>
          <a:cs typeface="+mj-cs"/>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219200"/>
            <a:ext cx="6400800" cy="1752600"/>
          </a:xfrm>
        </p:spPr>
        <p:txBody>
          <a:bodyPr rtlCol="0">
            <a:noAutofit/>
          </a:bodyPr>
          <a:lstStyle/>
          <a:p>
            <a:pPr fontAlgn="auto">
              <a:spcAft>
                <a:spcPts val="0"/>
              </a:spcAft>
              <a:buFont typeface="Arial"/>
              <a:buNone/>
              <a:defRPr/>
            </a:pPr>
            <a:r>
              <a:rPr lang="en-US" sz="2400" dirty="0" smtClean="0"/>
              <a:t>A TRAINER, IN THE ABSENCE OF SUBSTANTIAL EVIDENCE TO THE CONTRARY, IS RESPONSIBLE FOR THE CONDITION OF EACH HORSE HE ENTERS IN A RACE.</a:t>
            </a:r>
          </a:p>
          <a:p>
            <a:pPr fontAlgn="auto">
              <a:spcAft>
                <a:spcPts val="0"/>
              </a:spcAft>
              <a:buFont typeface="Arial"/>
              <a:buNone/>
              <a:defRPr/>
            </a:pPr>
            <a:endParaRPr lang="en-US" sz="2400" dirty="0" smtClean="0"/>
          </a:p>
          <a:p>
            <a:pPr fontAlgn="auto">
              <a:spcAft>
                <a:spcPts val="0"/>
              </a:spcAft>
              <a:buFont typeface="Arial"/>
              <a:buNone/>
              <a:defRPr/>
            </a:pPr>
            <a:r>
              <a:rPr lang="en-US" sz="2400" dirty="0" smtClean="0"/>
              <a:t>A TRAINER SHALL GUARD EACH HORSE TRAINED BY HIM SUCH AS TO PREVENT THE ADMINISTRATION BY ANYONE OF, OR ITS EXPOSURE TO, ANY FORBIDDEN SUBSTANCE.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04800"/>
            <a:ext cx="8229600" cy="5821363"/>
          </a:xfrm>
        </p:spPr>
        <p:txBody>
          <a:bodyPr rtlCol="0">
            <a:normAutofit fontScale="62500" lnSpcReduction="20000"/>
          </a:bodyPr>
          <a:lstStyle/>
          <a:p>
            <a:pPr fontAlgn="auto">
              <a:spcAft>
                <a:spcPts val="0"/>
              </a:spcAft>
              <a:buFont typeface="Arial"/>
              <a:buChar char="•"/>
              <a:defRPr/>
            </a:pPr>
            <a:endParaRPr lang="en-US" dirty="0" smtClean="0"/>
          </a:p>
          <a:p>
            <a:pPr fontAlgn="auto">
              <a:spcAft>
                <a:spcPts val="0"/>
              </a:spcAft>
              <a:buFont typeface="Arial"/>
              <a:buChar char="•"/>
              <a:defRPr/>
            </a:pPr>
            <a:r>
              <a:rPr lang="en-US" sz="2400" dirty="0" smtClean="0"/>
              <a:t>PAST RECORD OF THE TRAINER, VETERINARIAN OR OWNER</a:t>
            </a:r>
          </a:p>
          <a:p>
            <a:pPr fontAlgn="auto">
              <a:spcAft>
                <a:spcPts val="0"/>
              </a:spcAft>
              <a:buFont typeface="Arial"/>
              <a:buChar char="•"/>
              <a:defRPr/>
            </a:pPr>
            <a:endParaRPr lang="en-US" sz="2400" dirty="0" smtClean="0"/>
          </a:p>
          <a:p>
            <a:pPr fontAlgn="auto">
              <a:spcAft>
                <a:spcPts val="0"/>
              </a:spcAft>
              <a:buFont typeface="Arial"/>
              <a:buChar char="•"/>
              <a:defRPr/>
            </a:pPr>
            <a:r>
              <a:rPr lang="en-US" sz="2400" dirty="0" smtClean="0"/>
              <a:t>THE POTENTIAL OF THE DRGU TO INFLUENCE PERFORMANCE</a:t>
            </a:r>
          </a:p>
          <a:p>
            <a:pPr fontAlgn="auto">
              <a:spcAft>
                <a:spcPts val="0"/>
              </a:spcAft>
              <a:buFont typeface="Arial"/>
              <a:buChar char="•"/>
              <a:defRPr/>
            </a:pPr>
            <a:endParaRPr lang="en-US" sz="2400" dirty="0" smtClean="0"/>
          </a:p>
          <a:p>
            <a:pPr fontAlgn="auto">
              <a:spcAft>
                <a:spcPts val="0"/>
              </a:spcAft>
              <a:buFont typeface="Arial"/>
              <a:buChar char="•"/>
              <a:defRPr/>
            </a:pPr>
            <a:r>
              <a:rPr lang="en-US" sz="2400" dirty="0" smtClean="0"/>
              <a:t>THE LEGAL AVAILABILITY OF THE DRUG</a:t>
            </a:r>
          </a:p>
          <a:p>
            <a:pPr fontAlgn="auto">
              <a:spcAft>
                <a:spcPts val="0"/>
              </a:spcAft>
              <a:buFont typeface="Arial"/>
              <a:buChar char="•"/>
              <a:defRPr/>
            </a:pPr>
            <a:endParaRPr lang="en-US" sz="2400" dirty="0" smtClean="0"/>
          </a:p>
          <a:p>
            <a:pPr fontAlgn="auto">
              <a:spcAft>
                <a:spcPts val="0"/>
              </a:spcAft>
              <a:buFont typeface="Arial"/>
              <a:buChar char="•"/>
              <a:defRPr/>
            </a:pPr>
            <a:r>
              <a:rPr lang="en-US" sz="2400" dirty="0" smtClean="0"/>
              <a:t>WHETHER THERE IS REASON TO BELIEVE THE RESPONSIBLE PARTY KNEW OF THE ADMINSTRATION OF THE DRUG</a:t>
            </a:r>
          </a:p>
          <a:p>
            <a:pPr fontAlgn="auto">
              <a:spcAft>
                <a:spcPts val="0"/>
              </a:spcAft>
              <a:buFont typeface="Arial"/>
              <a:buChar char="•"/>
              <a:defRPr/>
            </a:pPr>
            <a:endParaRPr lang="en-US" sz="2400" dirty="0" smtClean="0"/>
          </a:p>
          <a:p>
            <a:pPr fontAlgn="auto">
              <a:spcAft>
                <a:spcPts val="0"/>
              </a:spcAft>
              <a:buFont typeface="Arial"/>
              <a:buChar char="•"/>
              <a:defRPr/>
            </a:pPr>
            <a:r>
              <a:rPr lang="en-US" sz="2400" dirty="0" smtClean="0"/>
              <a:t>WHETHER THE ADMINSTRATION OF THE DRUG WAS INTENTIONAL TO AFFECT PERFORMANCE</a:t>
            </a:r>
          </a:p>
          <a:p>
            <a:pPr fontAlgn="auto">
              <a:spcAft>
                <a:spcPts val="0"/>
              </a:spcAft>
              <a:buFont typeface="Arial"/>
              <a:buChar char="•"/>
              <a:defRPr/>
            </a:pPr>
            <a:endParaRPr lang="en-US" sz="2400" dirty="0" smtClean="0"/>
          </a:p>
          <a:p>
            <a:pPr fontAlgn="auto">
              <a:spcAft>
                <a:spcPts val="0"/>
              </a:spcAft>
              <a:buFont typeface="Arial"/>
              <a:buChar char="•"/>
              <a:defRPr/>
            </a:pPr>
            <a:r>
              <a:rPr lang="en-US" sz="2400" dirty="0" smtClean="0"/>
              <a:t>THE STEPS TAKEN BY THE TRAINER TO SAFEGUARD THE HORSE</a:t>
            </a:r>
          </a:p>
          <a:p>
            <a:pPr fontAlgn="auto">
              <a:spcAft>
                <a:spcPts val="0"/>
              </a:spcAft>
              <a:buFont typeface="Arial"/>
              <a:buChar char="•"/>
              <a:defRPr/>
            </a:pPr>
            <a:endParaRPr lang="en-US" sz="2400" dirty="0" smtClean="0"/>
          </a:p>
          <a:p>
            <a:pPr fontAlgn="auto">
              <a:spcAft>
                <a:spcPts val="0"/>
              </a:spcAft>
              <a:buFont typeface="Arial"/>
              <a:buChar char="•"/>
              <a:defRPr/>
            </a:pPr>
            <a:r>
              <a:rPr lang="en-US" sz="2400" dirty="0" smtClean="0"/>
              <a:t>THE PROBABILITY OF ENVIRONMENTAL CONTAMINATION OR INADVERTENT EXPOSURE DUE TO HUMAN DRUG USE</a:t>
            </a:r>
          </a:p>
          <a:p>
            <a:pPr fontAlgn="auto">
              <a:spcAft>
                <a:spcPts val="0"/>
              </a:spcAft>
              <a:buFont typeface="Arial"/>
              <a:buChar char="•"/>
              <a:defRPr/>
            </a:pPr>
            <a:endParaRPr lang="en-US" sz="2400" dirty="0" smtClean="0"/>
          </a:p>
          <a:p>
            <a:pPr fontAlgn="auto">
              <a:spcAft>
                <a:spcPts val="0"/>
              </a:spcAft>
              <a:buFont typeface="Arial"/>
              <a:buChar char="•"/>
              <a:defRPr/>
            </a:pPr>
            <a:r>
              <a:rPr lang="en-US" sz="2400" dirty="0" smtClean="0"/>
              <a:t>THE PURSE OF THE RACE</a:t>
            </a:r>
          </a:p>
          <a:p>
            <a:pPr fontAlgn="auto">
              <a:spcAft>
                <a:spcPts val="0"/>
              </a:spcAft>
              <a:buFont typeface="Arial"/>
              <a:buChar char="•"/>
              <a:defRPr/>
            </a:pPr>
            <a:endParaRPr lang="en-US" sz="2400" dirty="0" smtClean="0"/>
          </a:p>
          <a:p>
            <a:pPr fontAlgn="auto">
              <a:spcAft>
                <a:spcPts val="0"/>
              </a:spcAft>
              <a:buFont typeface="Arial"/>
              <a:buChar char="•"/>
              <a:defRPr/>
            </a:pPr>
            <a:r>
              <a:rPr lang="en-US" sz="2400" dirty="0" smtClean="0"/>
              <a:t>WHETHER THERE IS A MEDICATION TREATMENT FORM OR OTHER DOCUMENTATION AND IS THE INFORMATION CONSISTENT WITH THE ANALYTICAL DATA</a:t>
            </a:r>
          </a:p>
          <a:p>
            <a:pPr fontAlgn="auto">
              <a:spcAft>
                <a:spcPts val="0"/>
              </a:spcAft>
              <a:buFont typeface="Arial"/>
              <a:buChar char="•"/>
              <a:defRPr/>
            </a:pPr>
            <a:endParaRPr lang="en-US" sz="2400" dirty="0" smtClean="0"/>
          </a:p>
          <a:p>
            <a:pPr fontAlgn="auto">
              <a:spcAft>
                <a:spcPts val="0"/>
              </a:spcAft>
              <a:buFont typeface="Arial"/>
              <a:buChar char="•"/>
              <a:defRPr/>
            </a:pPr>
            <a:r>
              <a:rPr lang="en-US" sz="2400" dirty="0" smtClean="0"/>
              <a:t>WHETHER THERE WAS ANY SUSPICIOUS BETTING PATTERN</a:t>
            </a:r>
          </a:p>
          <a:p>
            <a:pPr fontAlgn="auto">
              <a:spcAft>
                <a:spcPts val="0"/>
              </a:spcAft>
              <a:buFont typeface="Arial"/>
              <a:buChar char="•"/>
              <a:defRPr/>
            </a:pPr>
            <a:endParaRPr lang="en-US" sz="2400" dirty="0" smtClean="0"/>
          </a:p>
          <a:p>
            <a:pPr fontAlgn="auto">
              <a:spcAft>
                <a:spcPts val="0"/>
              </a:spcAft>
              <a:buFont typeface="Arial"/>
              <a:buChar char="•"/>
              <a:defRPr/>
            </a:pPr>
            <a:r>
              <a:rPr lang="en-US" sz="2400" dirty="0" smtClean="0"/>
              <a:t>WHETHER THE TRAINER WAS ACTING UNDER THE ADVICE OF A VETERINARIAN</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rtlCol="0">
            <a:normAutofit fontScale="55000" lnSpcReduction="20000"/>
          </a:bodyPr>
          <a:lstStyle/>
          <a:p>
            <a:pPr fontAlgn="auto">
              <a:spcAft>
                <a:spcPts val="0"/>
              </a:spcAft>
              <a:buFont typeface="Arial"/>
              <a:buChar char="•"/>
              <a:defRPr/>
            </a:pPr>
            <a:r>
              <a:rPr lang="en-US" dirty="0" smtClean="0"/>
              <a:t>WAS THE CONDUCT INTENTIONAL</a:t>
            </a:r>
          </a:p>
          <a:p>
            <a:pPr fontAlgn="auto">
              <a:spcAft>
                <a:spcPts val="0"/>
              </a:spcAft>
              <a:buFont typeface="Arial"/>
              <a:buChar char="•"/>
              <a:defRPr/>
            </a:pPr>
            <a:r>
              <a:rPr lang="en-US" dirty="0" smtClean="0"/>
              <a:t>DOES THE LICENSEE HAVE A PRIOR RECORD AND WHAT IS ITS RELEVANCE</a:t>
            </a:r>
          </a:p>
          <a:p>
            <a:pPr fontAlgn="auto">
              <a:spcAft>
                <a:spcPts val="0"/>
              </a:spcAft>
              <a:buFont typeface="Arial"/>
              <a:buChar char="•"/>
              <a:defRPr/>
            </a:pPr>
            <a:r>
              <a:rPr lang="en-US" dirty="0" smtClean="0"/>
              <a:t>CHARACTER REPUTATION</a:t>
            </a:r>
          </a:p>
          <a:p>
            <a:pPr fontAlgn="auto">
              <a:spcAft>
                <a:spcPts val="0"/>
              </a:spcAft>
              <a:buFont typeface="Arial"/>
              <a:buChar char="•"/>
              <a:defRPr/>
            </a:pPr>
            <a:r>
              <a:rPr lang="en-US" dirty="0" smtClean="0"/>
              <a:t>AGE</a:t>
            </a:r>
          </a:p>
          <a:p>
            <a:pPr fontAlgn="auto">
              <a:spcAft>
                <a:spcPts val="0"/>
              </a:spcAft>
              <a:buFont typeface="Arial"/>
              <a:buChar char="•"/>
              <a:defRPr/>
            </a:pPr>
            <a:r>
              <a:rPr lang="en-US" dirty="0" smtClean="0"/>
              <a:t>EXPERIENCE</a:t>
            </a:r>
          </a:p>
          <a:p>
            <a:pPr fontAlgn="auto">
              <a:spcAft>
                <a:spcPts val="0"/>
              </a:spcAft>
              <a:buFont typeface="Arial"/>
              <a:buChar char="•"/>
              <a:defRPr/>
            </a:pPr>
            <a:r>
              <a:rPr lang="en-US" dirty="0" smtClean="0"/>
              <a:t>MENTAL HEALTH ISSUES</a:t>
            </a:r>
          </a:p>
          <a:p>
            <a:pPr fontAlgn="auto">
              <a:spcAft>
                <a:spcPts val="0"/>
              </a:spcAft>
              <a:buFont typeface="Arial"/>
              <a:buChar char="•"/>
              <a:defRPr/>
            </a:pPr>
            <a:r>
              <a:rPr lang="en-US" dirty="0" smtClean="0"/>
              <a:t>INTOXICATION</a:t>
            </a:r>
          </a:p>
          <a:p>
            <a:pPr fontAlgn="auto">
              <a:spcAft>
                <a:spcPts val="0"/>
              </a:spcAft>
              <a:buFont typeface="Arial"/>
              <a:buChar char="•"/>
              <a:defRPr/>
            </a:pPr>
            <a:r>
              <a:rPr lang="en-US" dirty="0" smtClean="0"/>
              <a:t>COOPERATION</a:t>
            </a:r>
          </a:p>
          <a:p>
            <a:pPr fontAlgn="auto">
              <a:spcAft>
                <a:spcPts val="0"/>
              </a:spcAft>
              <a:buFont typeface="Arial"/>
              <a:buChar char="•"/>
              <a:defRPr/>
            </a:pPr>
            <a:r>
              <a:rPr lang="en-US" dirty="0" smtClean="0"/>
              <a:t>VERACITY</a:t>
            </a:r>
          </a:p>
          <a:p>
            <a:pPr fontAlgn="auto">
              <a:spcAft>
                <a:spcPts val="0"/>
              </a:spcAft>
              <a:buFont typeface="Arial"/>
              <a:buChar char="•"/>
              <a:defRPr/>
            </a:pPr>
            <a:r>
              <a:rPr lang="en-US" dirty="0" smtClean="0"/>
              <a:t>ADMISSION OF ERROR</a:t>
            </a:r>
          </a:p>
          <a:p>
            <a:pPr fontAlgn="auto">
              <a:spcAft>
                <a:spcPts val="0"/>
              </a:spcAft>
              <a:buFont typeface="Arial"/>
              <a:buChar char="•"/>
              <a:defRPr/>
            </a:pPr>
            <a:r>
              <a:rPr lang="en-US" dirty="0" smtClean="0"/>
              <a:t>REMEDIAL ACTION TAKEN</a:t>
            </a:r>
          </a:p>
          <a:p>
            <a:pPr fontAlgn="auto">
              <a:spcAft>
                <a:spcPts val="0"/>
              </a:spcAft>
              <a:buFont typeface="Arial"/>
              <a:buChar char="•"/>
              <a:defRPr/>
            </a:pPr>
            <a:r>
              <a:rPr lang="en-US" dirty="0" smtClean="0"/>
              <a:t>SINCERITY OF REMORSE</a:t>
            </a:r>
          </a:p>
          <a:p>
            <a:pPr fontAlgn="auto">
              <a:spcAft>
                <a:spcPts val="0"/>
              </a:spcAft>
              <a:buFont typeface="Arial"/>
              <a:buChar char="•"/>
              <a:defRPr/>
            </a:pPr>
            <a:r>
              <a:rPr lang="en-US" dirty="0" smtClean="0"/>
              <a:t>FINANCIAL GAIN</a:t>
            </a:r>
          </a:p>
          <a:p>
            <a:pPr fontAlgn="auto">
              <a:spcAft>
                <a:spcPts val="0"/>
              </a:spcAft>
              <a:buFont typeface="Arial"/>
              <a:buChar char="•"/>
              <a:defRPr/>
            </a:pPr>
            <a:r>
              <a:rPr lang="en-US" dirty="0" smtClean="0"/>
              <a:t>HARM TO INTEGRITY OF SPORT</a:t>
            </a:r>
          </a:p>
          <a:p>
            <a:pPr fontAlgn="auto">
              <a:spcAft>
                <a:spcPts val="0"/>
              </a:spcAft>
              <a:buFont typeface="Arial"/>
              <a:buChar char="•"/>
              <a:defRPr/>
            </a:pPr>
            <a:r>
              <a:rPr lang="en-US" dirty="0" smtClean="0"/>
              <a:t>EFFECT ON OUTCOME OF RACE</a:t>
            </a:r>
          </a:p>
          <a:p>
            <a:pPr fontAlgn="auto">
              <a:spcAft>
                <a:spcPts val="0"/>
              </a:spcAft>
              <a:buFont typeface="Arial"/>
              <a:buChar char="•"/>
              <a:defRPr/>
            </a:pPr>
            <a:r>
              <a:rPr lang="en-US" dirty="0" smtClean="0"/>
              <a:t>SERIOUSNESS OF VIOLATION</a:t>
            </a:r>
          </a:p>
          <a:p>
            <a:pPr fontAlgn="auto">
              <a:spcAft>
                <a:spcPts val="0"/>
              </a:spcAft>
              <a:buFont typeface="Arial"/>
              <a:buChar char="•"/>
              <a:defRPr/>
            </a:pPr>
            <a:r>
              <a:rPr lang="en-US" dirty="0" smtClean="0"/>
              <a:t>IF MULTIPLE PARTIES, EXTENT OF KNOWLEDGE AND PARTICIPATION.</a:t>
            </a:r>
          </a:p>
          <a:p>
            <a:pPr fontAlgn="auto">
              <a:spcAft>
                <a:spcPts val="0"/>
              </a:spcAft>
              <a:buFont typeface="Arial"/>
              <a:buChar char="•"/>
              <a:defRPr/>
            </a:pPr>
            <a:r>
              <a:rPr lang="en-US" dirty="0" smtClean="0"/>
              <a:t>INJURY TO ANIMAL OR PERSON</a:t>
            </a:r>
          </a:p>
          <a:p>
            <a:pPr fontAlgn="auto">
              <a:spcAft>
                <a:spcPts val="0"/>
              </a:spcAft>
              <a:buFont typeface="Arial"/>
              <a:buChar char="•"/>
              <a:defRPr/>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ROLE OF MEDIA IN TODAY’S WORLD</a:t>
            </a:r>
            <a:endParaRPr lang="en-US" dirty="0"/>
          </a:p>
        </p:txBody>
      </p:sp>
      <p:sp>
        <p:nvSpPr>
          <p:cNvPr id="3" name="Content Placeholder 2"/>
          <p:cNvSpPr>
            <a:spLocks noGrp="1"/>
          </p:cNvSpPr>
          <p:nvPr>
            <p:ph idx="1"/>
          </p:nvPr>
        </p:nvSpPr>
        <p:spPr/>
        <p:txBody>
          <a:bodyPr rtlCol="0">
            <a:normAutofit fontScale="70000" lnSpcReduction="20000"/>
          </a:bodyPr>
          <a:lstStyle/>
          <a:p>
            <a:pPr fontAlgn="auto">
              <a:spcAft>
                <a:spcPts val="0"/>
              </a:spcAft>
              <a:buFont typeface="Arial"/>
              <a:buChar char="•"/>
              <a:defRPr/>
            </a:pPr>
            <a:r>
              <a:rPr lang="en-US" dirty="0" smtClean="0"/>
              <a:t>INSTANTANEOUS</a:t>
            </a:r>
          </a:p>
          <a:p>
            <a:pPr fontAlgn="auto">
              <a:spcAft>
                <a:spcPts val="0"/>
              </a:spcAft>
              <a:buFont typeface="Arial"/>
              <a:buChar char="•"/>
              <a:defRPr/>
            </a:pPr>
            <a:r>
              <a:rPr lang="en-US" dirty="0" smtClean="0"/>
              <a:t>YOU TUBE</a:t>
            </a:r>
          </a:p>
          <a:p>
            <a:pPr fontAlgn="auto">
              <a:spcAft>
                <a:spcPts val="0"/>
              </a:spcAft>
              <a:buFont typeface="Arial"/>
              <a:buChar char="•"/>
              <a:defRPr/>
            </a:pPr>
            <a:r>
              <a:rPr lang="en-US" dirty="0" smtClean="0"/>
              <a:t>INSTANT AND TEXT MESSAGING</a:t>
            </a:r>
          </a:p>
          <a:p>
            <a:pPr fontAlgn="auto">
              <a:spcAft>
                <a:spcPts val="0"/>
              </a:spcAft>
              <a:buFont typeface="Arial"/>
              <a:buChar char="•"/>
              <a:defRPr/>
            </a:pPr>
            <a:r>
              <a:rPr lang="en-US" dirty="0" smtClean="0"/>
              <a:t>COLUMNISTS, INCLUDING PRINT, INTERNET, NETWORK AND CABLE TELEVISION</a:t>
            </a:r>
          </a:p>
          <a:p>
            <a:pPr fontAlgn="auto">
              <a:spcAft>
                <a:spcPts val="0"/>
              </a:spcAft>
              <a:buFont typeface="Arial"/>
              <a:buChar char="•"/>
              <a:defRPr/>
            </a:pPr>
            <a:r>
              <a:rPr lang="en-US" dirty="0" smtClean="0"/>
              <a:t>INTERNET</a:t>
            </a:r>
          </a:p>
          <a:p>
            <a:pPr fontAlgn="auto">
              <a:spcAft>
                <a:spcPts val="0"/>
              </a:spcAft>
              <a:buFont typeface="Arial"/>
              <a:buChar char="•"/>
              <a:defRPr/>
            </a:pPr>
            <a:r>
              <a:rPr lang="en-US" dirty="0" smtClean="0"/>
              <a:t>BLOGS</a:t>
            </a:r>
          </a:p>
          <a:p>
            <a:pPr fontAlgn="auto">
              <a:spcAft>
                <a:spcPts val="0"/>
              </a:spcAft>
              <a:buFont typeface="Arial"/>
              <a:buChar char="•"/>
              <a:defRPr/>
            </a:pPr>
            <a:endParaRPr lang="en-US" dirty="0" smtClean="0"/>
          </a:p>
          <a:p>
            <a:pPr fontAlgn="auto">
              <a:spcAft>
                <a:spcPts val="0"/>
              </a:spcAft>
              <a:buFont typeface="Arial"/>
              <a:buChar char="•"/>
              <a:defRPr/>
            </a:pPr>
            <a:r>
              <a:rPr lang="en-US" sz="2400" dirty="0" smtClean="0"/>
              <a:t>PUBLIC SCRUTINY AND INFORMATION SHARING IS IMMEDIATE AND SHAPES OPINION AND DECISION-MAKING.</a:t>
            </a:r>
          </a:p>
          <a:p>
            <a:pPr fontAlgn="auto">
              <a:spcAft>
                <a:spcPts val="0"/>
              </a:spcAft>
              <a:buFont typeface="Arial"/>
              <a:buChar char="•"/>
              <a:defRPr/>
            </a:pPr>
            <a:endParaRPr lang="en-US" sz="2400" dirty="0" smtClean="0"/>
          </a:p>
          <a:p>
            <a:pPr fontAlgn="auto">
              <a:spcAft>
                <a:spcPts val="0"/>
              </a:spcAft>
              <a:buFont typeface="Arial"/>
              <a:buChar char="•"/>
              <a:defRPr/>
            </a:pPr>
            <a:r>
              <a:rPr lang="en-US" sz="2400" dirty="0" smtClean="0"/>
              <a:t>RACING OFFICIALS, INCLUDING STEWARDS AND COMMISSIONER’S ARE REACTING TO THIS DYNAMIC AND IN IT IS AFFECTING DECISION-MAKING.  IT IS GOING TO BECOME MORE NECESSARY THAN EVER FOR DECISIONS TO BE EXPLAINED AND PENALTIES DEFENDED.</a:t>
            </a:r>
          </a:p>
          <a:p>
            <a:pPr fontAlgn="auto">
              <a:spcAft>
                <a:spcPts val="0"/>
              </a:spcAft>
              <a:buFont typeface="Arial"/>
              <a:buNone/>
              <a:defRPr/>
            </a:pP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Content Placeholder 2"/>
          <p:cNvSpPr>
            <a:spLocks noGrp="1"/>
          </p:cNvSpPr>
          <p:nvPr>
            <p:ph idx="1"/>
          </p:nvPr>
        </p:nvSpPr>
        <p:spPr>
          <a:xfrm>
            <a:off x="457200" y="914400"/>
            <a:ext cx="8229600" cy="5211763"/>
          </a:xfrm>
        </p:spPr>
        <p:txBody>
          <a:bodyPr/>
          <a:lstStyle/>
          <a:p>
            <a:pPr>
              <a:buFont typeface="Arial" charset="0"/>
              <a:buNone/>
            </a:pPr>
            <a:endParaRPr lang="en-US" smtClean="0"/>
          </a:p>
          <a:p>
            <a:pPr>
              <a:buFont typeface="Arial" charset="0"/>
              <a:buNone/>
            </a:pPr>
            <a:endParaRPr lang="en-US" smtClean="0"/>
          </a:p>
          <a:p>
            <a:pPr>
              <a:buFont typeface="Arial" charset="0"/>
              <a:buNone/>
            </a:pPr>
            <a:r>
              <a:rPr lang="en-US" smtClean="0"/>
              <a:t>	SUBSTANTIAL EVIDENCE MEANS AFFIRMATIVE EVIDENCE OF SUCH A CLEAR AND DEFINITE NATURE AS TO ESTABLISH THAT THE TRAINER, OR ANY AGENT OR EMPLOYEE OF THE TRAINER WAS, IN FACT, NOT RESPONSIBLE OR ACCOUNTABLE FOR THE CONDITION OF THE HORSE.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Content Placeholder 2"/>
          <p:cNvSpPr>
            <a:spLocks noGrp="1"/>
          </p:cNvSpPr>
          <p:nvPr>
            <p:ph idx="1"/>
          </p:nvPr>
        </p:nvSpPr>
        <p:spPr/>
        <p:txBody>
          <a:bodyPr/>
          <a:lstStyle/>
          <a:p>
            <a:pPr>
              <a:buFont typeface="Arial" charset="0"/>
              <a:buNone/>
            </a:pPr>
            <a:endParaRPr lang="en-US" smtClean="0"/>
          </a:p>
          <a:p>
            <a:pPr>
              <a:buFont typeface="Arial" charset="0"/>
              <a:buNone/>
            </a:pPr>
            <a:r>
              <a:rPr lang="en-US" smtClean="0"/>
              <a:t>	A TRAINER IS THE ABSOLUTE INSURER OF, AND RESPONSIBLE FOR, THE CONDITION OF EACH HORSE HE ENTERS IN A RACE, REGARDLESS OF THE ACTS OF THIRD PARTIES.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rtlCol="0">
            <a:normAutofit fontScale="70000" lnSpcReduction="20000"/>
          </a:bodyPr>
          <a:lstStyle/>
          <a:p>
            <a:pPr fontAlgn="auto">
              <a:spcAft>
                <a:spcPts val="0"/>
              </a:spcAft>
              <a:buFont typeface="Arial"/>
              <a:buNone/>
              <a:defRPr/>
            </a:pPr>
            <a:endParaRPr/>
          </a:p>
          <a:p>
            <a:pPr fontAlgn="auto">
              <a:spcAft>
                <a:spcPts val="0"/>
              </a:spcAft>
              <a:buFont typeface="Arial"/>
              <a:buNone/>
              <a:defRPr/>
            </a:pPr>
            <a:endParaRPr lang="en-US" dirty="0" smtClean="0"/>
          </a:p>
          <a:p>
            <a:pPr fontAlgn="auto">
              <a:spcAft>
                <a:spcPts val="0"/>
              </a:spcAft>
              <a:buFont typeface="Arial"/>
              <a:buNone/>
              <a:defRPr/>
            </a:pPr>
            <a:r>
              <a:rPr lang="en-US" dirty="0" smtClean="0">
                <a:latin typeface="Wingdings"/>
                <a:ea typeface="Wingdings"/>
                <a:cs typeface="Wingdings"/>
              </a:rPr>
              <a:t></a:t>
            </a:r>
            <a:r>
              <a:rPr lang="en-US" dirty="0" smtClean="0"/>
              <a:t>A TRAINER SHALL NOT START A HORSE OR PERMIT A HORSE IN HIS CUSTODY, CARE OR CONTROL TO BE STARTED IF HE KNOWS, OR THROUGH THE EXERCISE OF REASONABLE CARE HE MIGHT HAVE KNOWN OR HAS CAUSE TO BELIEVE, THAT THE HORSE HAS RECEIVED A SUBSTANCE FOREIGN TO THE NATURAL HORSE, EXCEPT FO THOSE SPECIFICALLY PERMITTED.</a:t>
            </a:r>
          </a:p>
          <a:p>
            <a:pPr fontAlgn="auto">
              <a:spcAft>
                <a:spcPts val="0"/>
              </a:spcAft>
              <a:buFont typeface="Arial"/>
              <a:buNone/>
              <a:defRPr/>
            </a:pPr>
            <a:endParaRPr lang="en-US" dirty="0" smtClean="0"/>
          </a:p>
          <a:p>
            <a:pPr fontAlgn="auto">
              <a:spcAft>
                <a:spcPts val="0"/>
              </a:spcAft>
              <a:buFont typeface="Arial"/>
              <a:buNone/>
              <a:defRPr/>
            </a:pPr>
            <a:r>
              <a:rPr lang="en-US" dirty="0" smtClean="0">
                <a:latin typeface="Wingdings"/>
                <a:ea typeface="Wingdings"/>
                <a:cs typeface="Wingdings"/>
              </a:rPr>
              <a:t></a:t>
            </a:r>
            <a:r>
              <a:rPr lang="en-US" dirty="0" smtClean="0"/>
              <a:t>A TRAINER SHALL GUARD, OR CAUSE TO BE GUARDED, EACH HORSE IN HIS CHARGE IN A MANNER AND FOR A PERIOD OF TIME BEFORE RACING SO AS TO PREVENT ANY PERSON FROM ADMINISTERING A SUBSTANCE FOREIGN TO THE NATURAL HORSE, EXCEPT FOR THOSE SPECIFICALLY PERMITTED BY THE REGULATIONS OF THE COMMISSION. </a:t>
            </a:r>
          </a:p>
          <a:p>
            <a:pPr fontAlgn="auto">
              <a:spcAft>
                <a:spcPts val="0"/>
              </a:spcAft>
              <a:buFont typeface="Arial"/>
              <a:buNone/>
              <a:defRPr/>
            </a:pPr>
            <a:endParaRPr lang="en-US" dirty="0"/>
          </a:p>
          <a:p>
            <a:pPr fontAlgn="auto">
              <a:spcAft>
                <a:spcPts val="0"/>
              </a:spcAft>
              <a:buFont typeface="Arial"/>
              <a:buNone/>
              <a:defRPr/>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rtlCol="0">
            <a:normAutofit fontScale="70000" lnSpcReduction="20000"/>
          </a:bodyPr>
          <a:lstStyle/>
          <a:p>
            <a:pPr fontAlgn="auto">
              <a:spcAft>
                <a:spcPts val="0"/>
              </a:spcAft>
              <a:buFont typeface="Arial"/>
              <a:buNone/>
              <a:defRPr/>
            </a:pPr>
            <a:r>
              <a:rPr lang="en-US" dirty="0" smtClean="0"/>
              <a:t>	A TRAINER SHALL BE RESPONSIBLE AT ALL TIMES FOR THE CONDITION OF HORSES TRAINED BY HIM.  NO TRAINER SHALL START OR PERMIT A HORSE IN HIS CUSTODY , CARE AND CONTROL TO BE STARTED IF HE KNOWS, OR HE MIGHT HAVE KNOWN OR HAVE CAUSE TO BELIEVE, THAT THE HORSE HAS RECEIVED ANY DRUG OR OTHER RESTRICTED SUBSTANCE THAT COULD RESULT IN A POSITIVE TEST.  THE TRAINER SHALL BE RESPONSIBLE FOR ANY POSITIVE TEST UNLESS HE CAN SHOW BY SUBSTANTIAL EVIDENCE THAT NEITHER HE NOR ANY EMPLOYEE NOR AGENT WAS RESPONSIBLE FOR THE ADMINISTRATION OF THE DRUG OR OTHER RESTRICTED SUBSTANCE.</a:t>
            </a:r>
          </a:p>
          <a:p>
            <a:pPr fontAlgn="auto">
              <a:spcAft>
                <a:spcPts val="0"/>
              </a:spcAft>
              <a:buFont typeface="Arial"/>
              <a:buNone/>
              <a:defRPr/>
            </a:pPr>
            <a:r>
              <a:rPr lang="en-US" dirty="0" smtClean="0"/>
              <a:t>	EVERY TRAINER MUST GUARD EACH HORSE TRAINED BY HIM IN SUCH MANNER AND FOR SUCH PERIOD OF TIME PRIOR TO RACING THE HORSE SO AS TO PREVENT ANY PERSON, WHETHER OR NOT EMPLYED OR CONNECTED WITH THE OWNER OR TRAINER, FROM ADMINISTERING ANY DRUG OR OTHER RESTRICTED SUBSTANCE TO SUCH HORSE CONTRARYTO THIS RULE.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MITIGATING FACTOR</a:t>
            </a:r>
          </a:p>
        </p:txBody>
      </p:sp>
      <p:sp>
        <p:nvSpPr>
          <p:cNvPr id="3" name="Content Placeholder 2"/>
          <p:cNvSpPr>
            <a:spLocks noGrp="1"/>
          </p:cNvSpPr>
          <p:nvPr>
            <p:ph idx="1"/>
          </p:nvPr>
        </p:nvSpPr>
        <p:spPr/>
        <p:txBody>
          <a:bodyPr rtlCol="0">
            <a:normAutofit fontScale="77500" lnSpcReduction="20000"/>
          </a:bodyPr>
          <a:lstStyle/>
          <a:p>
            <a:pPr lvl="2" fontAlgn="auto">
              <a:spcAft>
                <a:spcPts val="0"/>
              </a:spcAft>
              <a:buFont typeface="Arial"/>
              <a:buChar char="•"/>
              <a:defRPr/>
            </a:pPr>
            <a:endParaRPr lang="en-US" dirty="0" smtClean="0"/>
          </a:p>
          <a:p>
            <a:pPr lvl="2" fontAlgn="auto">
              <a:spcAft>
                <a:spcPts val="0"/>
              </a:spcAft>
              <a:buFont typeface="Arial"/>
              <a:buChar char="•"/>
              <a:defRPr/>
            </a:pPr>
            <a:r>
              <a:rPr lang="en-US" sz="3600" dirty="0" smtClean="0"/>
              <a:t>IN LAW, ANY INFORMATION OR EVIDENCE REGARDING THE DEFENDANT OR THE CIRCUMSTANCE OF THE CRIME THAT MIGHT RESULT IN REDUCED CHARGES OR A LIGHTER SENTENCE</a:t>
            </a:r>
          </a:p>
          <a:p>
            <a:pPr lvl="2" fontAlgn="auto">
              <a:spcAft>
                <a:spcPts val="0"/>
              </a:spcAft>
              <a:buFont typeface="Arial"/>
              <a:buChar char="•"/>
              <a:defRPr/>
            </a:pPr>
            <a:endParaRPr lang="en-US" sz="3600" dirty="0" smtClean="0"/>
          </a:p>
          <a:p>
            <a:pPr lvl="2" fontAlgn="auto">
              <a:spcAft>
                <a:spcPts val="0"/>
              </a:spcAft>
              <a:buFont typeface="Arial"/>
              <a:buChar char="•"/>
              <a:defRPr/>
            </a:pPr>
            <a:r>
              <a:rPr lang="en-US" sz="3600" dirty="0" smtClean="0"/>
              <a:t>CONDITIONS OR CIRCUMSTANCES WHICH DO NOT EXCUSE OR JUSTIFY WRONGFUL CONDUCT, BUT ARE CONSIDERED OUT OF MERCY OR FAIRNESS IN DECIDING OR REDUCING THE PENALTY</a:t>
            </a:r>
            <a:endParaRPr lang="en-US"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mtClean="0"/>
              <a:t>AGGRAVATING FACTOR</a:t>
            </a:r>
          </a:p>
        </p:txBody>
      </p:sp>
      <p:sp>
        <p:nvSpPr>
          <p:cNvPr id="19458" name="Content Placeholder 2"/>
          <p:cNvSpPr>
            <a:spLocks noGrp="1"/>
          </p:cNvSpPr>
          <p:nvPr>
            <p:ph idx="1"/>
          </p:nvPr>
        </p:nvSpPr>
        <p:spPr>
          <a:xfrm>
            <a:off x="457200" y="1417638"/>
            <a:ext cx="8229600" cy="4449762"/>
          </a:xfrm>
        </p:spPr>
        <p:txBody>
          <a:bodyPr/>
          <a:lstStyle/>
          <a:p>
            <a:pPr>
              <a:buFont typeface="Arial" charset="0"/>
              <a:buNone/>
            </a:pPr>
            <a:endParaRPr lang="en-US" smtClean="0"/>
          </a:p>
          <a:p>
            <a:endParaRPr lang="en-US" smtClean="0"/>
          </a:p>
          <a:p>
            <a:pPr lvl="2"/>
            <a:r>
              <a:rPr lang="en-US" sz="3200" smtClean="0"/>
              <a:t>CONDITIONS OR CIRCUMSTANCES WHICH PERMIT A HARSHER PENALTY TO BE IMPOSED, BUT DO NOT PERMIT A PENALTY TO BE IMPOSED GREATER THAN THAT ALLOWED UNDER THE LAW OR REGULATION.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EXTENUATING FACTORS</a:t>
            </a:r>
          </a:p>
        </p:txBody>
      </p:sp>
      <p:sp>
        <p:nvSpPr>
          <p:cNvPr id="20482" name="Content Placeholder 2"/>
          <p:cNvSpPr>
            <a:spLocks noGrp="1"/>
          </p:cNvSpPr>
          <p:nvPr>
            <p:ph idx="1"/>
          </p:nvPr>
        </p:nvSpPr>
        <p:spPr/>
        <p:txBody>
          <a:bodyPr/>
          <a:lstStyle/>
          <a:p>
            <a:pPr>
              <a:buFont typeface="Arial" charset="0"/>
              <a:buNone/>
            </a:pPr>
            <a:endParaRPr lang="en-US" smtClean="0"/>
          </a:p>
          <a:p>
            <a:pPr>
              <a:buFont typeface="Arial" charset="0"/>
              <a:buNone/>
            </a:pPr>
            <a:endParaRPr lang="en-US" smtClean="0"/>
          </a:p>
          <a:p>
            <a:pPr>
              <a:buFont typeface="Arial" charset="0"/>
              <a:buNone/>
            </a:pPr>
            <a:r>
              <a:rPr lang="en-US" smtClean="0"/>
              <a:t>	ANOTHER WAY OF DESCRIBING FACTORS TO BE CONSIDERED IN DETERMINING AN APPROPRIATE PENALTY.  MITIGATING FACOTRS COULD LESSEN A PENALTY AND AGGRAVATING FACTORS COULD INCREASE A PENALT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152400" y="2971800"/>
            <a:ext cx="8229600" cy="1143000"/>
          </a:xfrm>
        </p:spPr>
        <p:txBody>
          <a:bodyPr/>
          <a:lstStyle/>
          <a:p>
            <a:r>
              <a:rPr lang="en-US" smtClean="0"/>
              <a:t>DRUG VS NON-DRUG CASES</a:t>
            </a:r>
          </a:p>
        </p:txBody>
      </p:sp>
      <p:sp>
        <p:nvSpPr>
          <p:cNvPr id="21506" name="Content Placeholder 2"/>
          <p:cNvSpPr>
            <a:spLocks noGrp="1"/>
          </p:cNvSpPr>
          <p:nvPr>
            <p:ph idx="1"/>
          </p:nvPr>
        </p:nvSpPr>
        <p:spPr/>
        <p:txBody>
          <a:bodyPr/>
          <a:lstStyle/>
          <a:p>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295</TotalTime>
  <Words>737</Words>
  <Application>Microsoft Macintosh PowerPoint</Application>
  <PresentationFormat>On-screen Show (4:3)</PresentationFormat>
  <Paragraphs>80</Paragraphs>
  <Slides>12</Slides>
  <Notes>12</Notes>
  <HiddenSlides>0</HiddenSlides>
  <MMClips>0</MMClips>
  <ScaleCrop>false</ScaleCrop>
  <HeadingPairs>
    <vt:vector size="6" baseType="variant">
      <vt:variant>
        <vt:lpstr>Fonts Used</vt:lpstr>
      </vt:variant>
      <vt:variant>
        <vt:i4>3</vt:i4>
      </vt:variant>
      <vt:variant>
        <vt:lpstr>Design Template</vt:lpstr>
      </vt:variant>
      <vt:variant>
        <vt:i4>1</vt:i4>
      </vt:variant>
      <vt:variant>
        <vt:lpstr>Slide Titles</vt:lpstr>
      </vt:variant>
      <vt:variant>
        <vt:i4>12</vt:i4>
      </vt:variant>
    </vt:vector>
  </HeadingPairs>
  <TitlesOfParts>
    <vt:vector size="16" baseType="lpstr">
      <vt:lpstr>Calibri</vt:lpstr>
      <vt:lpstr>Arial</vt:lpstr>
      <vt:lpstr>Wingdings</vt:lpstr>
      <vt:lpstr>Office Theme</vt:lpstr>
      <vt:lpstr>Slide 1</vt:lpstr>
      <vt:lpstr>Slide 2</vt:lpstr>
      <vt:lpstr>Slide 3</vt:lpstr>
      <vt:lpstr>Slide 4</vt:lpstr>
      <vt:lpstr>Slide 5</vt:lpstr>
      <vt:lpstr>MITIGATING FACTOR</vt:lpstr>
      <vt:lpstr>AGGRAVATING FACTOR</vt:lpstr>
      <vt:lpstr>EXTENUATING FACTORS</vt:lpstr>
      <vt:lpstr>DRUG VS NON-DRUG CASES</vt:lpstr>
      <vt:lpstr>Slide 10</vt:lpstr>
      <vt:lpstr>Slide 11</vt:lpstr>
      <vt:lpstr>ROLE OF MEDIA IN TODAY’S WORLD</vt:lpstr>
    </vt:vector>
  </TitlesOfParts>
  <Company>David Hayden Advertising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Alan Foreman</dc:creator>
  <cp:lastModifiedBy>Jennifer Voss-Franco</cp:lastModifiedBy>
  <cp:revision>4</cp:revision>
  <dcterms:created xsi:type="dcterms:W3CDTF">2008-12-08T16:15:17Z</dcterms:created>
  <dcterms:modified xsi:type="dcterms:W3CDTF">2008-12-15T15:22:18Z</dcterms:modified>
</cp:coreProperties>
</file>